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Helvetica Neue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42" Type="http://schemas.openxmlformats.org/officeDocument/2006/relationships/font" Target="fonts/HelveticaNeueLight-regular.fntdata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7.xml"/><Relationship Id="rId44" Type="http://schemas.openxmlformats.org/officeDocument/2006/relationships/font" Target="fonts/HelveticaNeueLight-italic.fntdata"/><Relationship Id="rId21" Type="http://schemas.openxmlformats.org/officeDocument/2006/relationships/slide" Target="slides/slide16.xml"/><Relationship Id="rId43" Type="http://schemas.openxmlformats.org/officeDocument/2006/relationships/font" Target="fonts/HelveticaNeueLight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HelveticaNeue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1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94772e735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" name="Google Shape;66;g2e94772e735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94772e73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94772e73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94772e73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94772e73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94772e73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e94772e73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94772e73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e94772e73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94772e73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e94772e73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e94772e73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e94772e73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94772e73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e94772e73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94772e735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e94772e735_0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e94772e73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e94772e73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94772e73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e94772e73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947835871_0_2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947835871_0_2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94772e735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e94772e735_0_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94772e73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94772e73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e94772e73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e94772e73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94772e73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e94772e73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e94772e73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e94772e73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94772e735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e94772e73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e94772e73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e94772e73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e94772e735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e94772e73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e94de5ad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e94de5ad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94772e735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94772e735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947835871_0_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947835871_0_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94772e73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94772e73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947835871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e947835871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e94772e73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e94772e73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94772e7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e94772e7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94772e73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94772e73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D4E"/>
              </a:buClr>
              <a:buSzPts val="2100"/>
              <a:buFont typeface="Helvetica Neue"/>
              <a:buNone/>
              <a:defRPr b="1" sz="2100">
                <a:solidFill>
                  <a:srgbClr val="274D4E"/>
                </a:solidFill>
              </a:defRPr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D4E"/>
              </a:buClr>
              <a:buSzPts val="2100"/>
              <a:buFont typeface="Helvetica Neue"/>
              <a:buNone/>
              <a:defRPr b="1" sz="2100">
                <a:solidFill>
                  <a:srgbClr val="274D4E"/>
                </a:solidFill>
              </a:defRPr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blue and white city skyline&#10;&#10;Description automatically generated"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551" y="4049877"/>
            <a:ext cx="966549" cy="96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blue rectangle&#10;&#10;Description automatically generated" id="62" name="Google Shape;6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20" y="0"/>
            <a:ext cx="9141782" cy="514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.png"/><Relationship Id="rId22" Type="http://schemas.openxmlformats.org/officeDocument/2006/relationships/image" Target="../media/image9.png"/><Relationship Id="rId21" Type="http://schemas.openxmlformats.org/officeDocument/2006/relationships/image" Target="../media/image20.png"/><Relationship Id="rId24" Type="http://schemas.openxmlformats.org/officeDocument/2006/relationships/image" Target="../media/image7.png"/><Relationship Id="rId23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10.png"/><Relationship Id="rId9" Type="http://schemas.openxmlformats.org/officeDocument/2006/relationships/image" Target="../media/image5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8.png"/><Relationship Id="rId27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Relationship Id="rId29" Type="http://schemas.openxmlformats.org/officeDocument/2006/relationships/image" Target="../media/image42.png"/><Relationship Id="rId7" Type="http://schemas.openxmlformats.org/officeDocument/2006/relationships/image" Target="../media/image8.png"/><Relationship Id="rId8" Type="http://schemas.openxmlformats.org/officeDocument/2006/relationships/image" Target="../media/image13.png"/><Relationship Id="rId11" Type="http://schemas.openxmlformats.org/officeDocument/2006/relationships/image" Target="../media/image2.png"/><Relationship Id="rId10" Type="http://schemas.openxmlformats.org/officeDocument/2006/relationships/image" Target="../media/image15.png"/><Relationship Id="rId13" Type="http://schemas.openxmlformats.org/officeDocument/2006/relationships/image" Target="../media/image1.png"/><Relationship Id="rId12" Type="http://schemas.openxmlformats.org/officeDocument/2006/relationships/image" Target="../media/image3.png"/><Relationship Id="rId15" Type="http://schemas.openxmlformats.org/officeDocument/2006/relationships/image" Target="../media/image39.png"/><Relationship Id="rId14" Type="http://schemas.openxmlformats.org/officeDocument/2006/relationships/image" Target="../media/image18.png"/><Relationship Id="rId17" Type="http://schemas.openxmlformats.org/officeDocument/2006/relationships/image" Target="../media/image16.png"/><Relationship Id="rId16" Type="http://schemas.openxmlformats.org/officeDocument/2006/relationships/image" Target="../media/image4.png"/><Relationship Id="rId19" Type="http://schemas.openxmlformats.org/officeDocument/2006/relationships/image" Target="../media/image24.png"/><Relationship Id="rId18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cncf/tag-env-sustainability/blob/main/charter.md" TargetMode="External"/><Relationship Id="rId4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cncf-tags/green-reviews-tooling/issues/83" TargetMode="External"/><Relationship Id="rId4" Type="http://schemas.openxmlformats.org/officeDocument/2006/relationships/image" Target="../media/image47.png"/><Relationship Id="rId5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jpg"/><Relationship Id="rId4" Type="http://schemas.openxmlformats.org/officeDocument/2006/relationships/image" Target="../media/image15.png"/><Relationship Id="rId5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png"/><Relationship Id="rId4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>
            <a:off x="-10950" y="0"/>
            <a:ext cx="3491700" cy="5143500"/>
          </a:xfrm>
          <a:prstGeom prst="rect">
            <a:avLst/>
          </a:prstGeom>
          <a:solidFill>
            <a:srgbClr val="A1DAF8">
              <a:alpha val="741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253113" y="1001600"/>
            <a:ext cx="2907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GB" sz="24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</a:t>
            </a:r>
            <a:r>
              <a:rPr i="0" lang="en-GB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SPONSORS</a:t>
            </a:r>
            <a:endParaRPr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" name="Google Shape;70;p17"/>
          <p:cNvSpPr/>
          <p:nvPr/>
        </p:nvSpPr>
        <p:spPr>
          <a:xfrm>
            <a:off x="3875250" y="1303100"/>
            <a:ext cx="4920000" cy="2600100"/>
          </a:xfrm>
          <a:prstGeom prst="rect">
            <a:avLst/>
          </a:prstGeom>
          <a:solidFill>
            <a:srgbClr val="A1DAF8">
              <a:alpha val="741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7"/>
          <p:cNvSpPr txBox="1"/>
          <p:nvPr/>
        </p:nvSpPr>
        <p:spPr>
          <a:xfrm>
            <a:off x="3992675" y="1485050"/>
            <a:ext cx="317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-GB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Speaker: </a:t>
            </a:r>
            <a:r>
              <a:rPr lang="en-GB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Antonio Di Turi</a:t>
            </a:r>
            <a:endParaRPr i="0" sz="1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" name="Google Shape;72;p17"/>
          <p:cNvSpPr txBox="1"/>
          <p:nvPr/>
        </p:nvSpPr>
        <p:spPr>
          <a:xfrm>
            <a:off x="3992675" y="1744500"/>
            <a:ext cx="3203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-GB" sz="1400" u="none" cap="none" strike="noStrik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Company: </a:t>
            </a:r>
            <a:r>
              <a:rPr lang="en-GB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Reply</a:t>
            </a:r>
            <a:r>
              <a:rPr i="0" lang="en-GB" sz="1400" u="none" cap="none" strike="noStrik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i="0" sz="1400" u="none" cap="none" strike="noStrike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3992675" y="2056250"/>
            <a:ext cx="46539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GB" sz="27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Energy aware CI/CD pipeline</a:t>
            </a:r>
            <a:endParaRPr i="0" sz="27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GB" sz="27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With Kepler</a:t>
            </a:r>
            <a:endParaRPr i="0" sz="27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4" name="Google Shape;7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89" y="3043040"/>
            <a:ext cx="682089" cy="37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849" y="2047751"/>
            <a:ext cx="6096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2712" y="3872179"/>
            <a:ext cx="921036" cy="174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392" y="1683068"/>
            <a:ext cx="1118500" cy="315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onsor-logo" id="78" name="Google Shape;78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3588" y="4747790"/>
            <a:ext cx="682075" cy="283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onsor-logo" id="79" name="Google Shape;79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37188" y="4777675"/>
            <a:ext cx="838751" cy="2236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white city skyline&#10;&#10;Description automatically generated" id="80" name="Google Shape;80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54926" y="76202"/>
            <a:ext cx="966549" cy="966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logo&#10;&#10;Description automatically generated" id="81" name="Google Shape;81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94813" y="1619449"/>
            <a:ext cx="838775" cy="4424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grey logo&#10;&#10;Description automatically generated" id="82" name="Google Shape;82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12509" y="1670841"/>
            <a:ext cx="959905" cy="3274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text on a black background&#10;&#10;Description automatically generated" id="83" name="Google Shape;83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69024" y="2214987"/>
            <a:ext cx="1046879" cy="309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" id="84" name="Google Shape;84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85250" y="2093550"/>
            <a:ext cx="1057924" cy="5527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" id="85" name="Google Shape;85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15068" y="2739433"/>
            <a:ext cx="829726" cy="2328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" id="86" name="Google Shape;86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08938" y="2721025"/>
            <a:ext cx="795987" cy="2637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logo&#10;&#10;Description automatically generated" id="87" name="Google Shape;87;p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69085" y="2754093"/>
            <a:ext cx="891643" cy="197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a black square&#10;&#10;Description automatically generated with medium confidence" id="88" name="Google Shape;88;p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41075" y="3469855"/>
            <a:ext cx="977728" cy="260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397152" y="3090713"/>
            <a:ext cx="682093" cy="26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239286" y="3917080"/>
            <a:ext cx="957801" cy="10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379828" y="3443327"/>
            <a:ext cx="716738" cy="31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216244" y="3550540"/>
            <a:ext cx="997307" cy="2137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with a black background&#10;&#10;Description automatically generated" id="93" name="Google Shape;93;p1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298483" y="3728088"/>
            <a:ext cx="921043" cy="481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nd black logo&#10;&#10;Description automatically generated" id="94" name="Google Shape;94;p1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06613" y="4303681"/>
            <a:ext cx="566144" cy="273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nk and black logo&#10;&#10;Description automatically generated" id="95" name="Google Shape;95;p1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14540" y="4332876"/>
            <a:ext cx="596208" cy="1941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logo&#10;&#10;Description automatically generated" id="96" name="Google Shape;96;p1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038276" y="4255775"/>
            <a:ext cx="327463" cy="3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572960" y="4314903"/>
            <a:ext cx="438416" cy="219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a black square&#10;&#10;Description automatically generated with medium confidence" id="98" name="Google Shape;98;p1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247450" y="4759014"/>
            <a:ext cx="838774" cy="25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251275" y="3088341"/>
            <a:ext cx="927240" cy="260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0">
        <p:fade thruBlk="1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/>
        </p:nvSpPr>
        <p:spPr>
          <a:xfrm>
            <a:off x="0" y="0"/>
            <a:ext cx="82854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b="1" lang="en-GB" sz="2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WG Green Reviews: Intro</a:t>
            </a:r>
            <a:endParaRPr b="1" i="0" sz="4000" u="none" cap="none" strike="noStrike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92" y="946087"/>
            <a:ext cx="3852036" cy="236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845" y="926051"/>
            <a:ext cx="3739301" cy="240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218679" y="3513775"/>
            <a:ext cx="38520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ts val="1200"/>
              <a:buChar char="●"/>
            </a:pPr>
            <a:r>
              <a:rPr lang="en-GB" sz="12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Awareness of the challenges related to environmental </a:t>
            </a:r>
            <a:r>
              <a:rPr b="1" lang="en-GB" sz="12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sustainability</a:t>
            </a:r>
            <a:r>
              <a:rPr lang="en-GB" sz="12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2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ts val="1200"/>
              <a:buChar char="●"/>
            </a:pPr>
            <a:r>
              <a:rPr lang="en-GB" sz="12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Need for a </a:t>
            </a:r>
            <a:r>
              <a:rPr b="1" lang="en-GB" sz="12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systematic approach</a:t>
            </a:r>
            <a:r>
              <a:rPr lang="en-GB" sz="12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 to assess projects’ sustainability footprint</a:t>
            </a:r>
            <a:endParaRPr sz="12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ts val="1200"/>
              <a:buChar char="●"/>
            </a:pPr>
            <a:r>
              <a:rPr lang="en-GB" sz="12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Need to integrate an environmental sustainability review in </a:t>
            </a:r>
            <a:r>
              <a:rPr b="1" lang="en-GB" sz="12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release cycle</a:t>
            </a:r>
            <a:r>
              <a:rPr lang="en-GB" sz="12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2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" name="Google Shape;200;p26"/>
          <p:cNvCxnSpPr>
            <a:stCxn id="198" idx="1"/>
            <a:endCxn id="197" idx="3"/>
          </p:cNvCxnSpPr>
          <p:nvPr/>
        </p:nvCxnSpPr>
        <p:spPr>
          <a:xfrm rot="10800000">
            <a:off x="4116845" y="2129052"/>
            <a:ext cx="1086000" cy="900"/>
          </a:xfrm>
          <a:prstGeom prst="straightConnector1">
            <a:avLst/>
          </a:prstGeom>
          <a:noFill/>
          <a:ln cap="flat" cmpd="sng" w="9525">
            <a:solidFill>
              <a:srgbClr val="4B3B7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6"/>
          <p:cNvSpPr txBox="1"/>
          <p:nvPr/>
        </p:nvSpPr>
        <p:spPr>
          <a:xfrm>
            <a:off x="4070675" y="1680417"/>
            <a:ext cx="11322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</a:rPr>
              <a:t>Responds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</a:rPr>
              <a:t>the CNCF needs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5202845" y="3515797"/>
            <a:ext cx="3941100" cy="16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ts val="1200"/>
              <a:buChar char="●"/>
            </a:pPr>
            <a:r>
              <a:rPr lang="en-GB" sz="12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Green Reviews WG helps CNCF projects to review sustainability </a:t>
            </a:r>
            <a:r>
              <a:rPr b="1" lang="en-GB" sz="12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footprint</a:t>
            </a:r>
            <a:r>
              <a:rPr lang="en-GB" sz="12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ts val="1200"/>
              <a:buChar char="●"/>
            </a:pPr>
            <a:r>
              <a:rPr lang="en-GB" sz="12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Enables stakeholders to promote long-term viability and environmental </a:t>
            </a:r>
            <a:r>
              <a:rPr b="1" lang="en-GB" sz="12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responsibility</a:t>
            </a:r>
            <a:r>
              <a:rPr lang="en-GB" sz="12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 assessing and improving the sustainability footprint</a:t>
            </a:r>
            <a:endParaRPr sz="12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/>
        </p:nvSpPr>
        <p:spPr>
          <a:xfrm>
            <a:off x="0" y="873000"/>
            <a:ext cx="45333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-3174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ct val="100000"/>
              <a:buFont typeface="Montserrat"/>
              <a:buChar char="●"/>
            </a:pPr>
            <a:r>
              <a:rPr lang="en-GB" sz="2544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Acts within the CNCF Environmental Sustainability </a:t>
            </a:r>
            <a:r>
              <a:rPr lang="en-GB" sz="2544" u="sng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TAG Charter</a:t>
            </a:r>
            <a:r>
              <a:rPr lang="en-GB" sz="2544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544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44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4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ct val="100000"/>
              <a:buChar char="●"/>
            </a:pPr>
            <a:r>
              <a:rPr lang="en-GB" sz="2544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Provide </a:t>
            </a:r>
            <a:r>
              <a:rPr b="1" lang="en-GB" sz="2544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metrics</a:t>
            </a:r>
            <a:r>
              <a:rPr lang="en-GB" sz="2544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, guidelines, </a:t>
            </a:r>
            <a:r>
              <a:rPr b="1" lang="en-GB" sz="2544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guidance</a:t>
            </a:r>
            <a:r>
              <a:rPr lang="en-GB" sz="2544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, and processes for measuring and improving the sustainability footprint of CNCF projects.</a:t>
            </a:r>
            <a:endParaRPr sz="2544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44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4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ct val="100000"/>
              <a:buChar char="●"/>
            </a:pPr>
            <a:r>
              <a:rPr lang="en-GB" sz="2544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Initiate a CNCF project review at the </a:t>
            </a:r>
            <a:r>
              <a:rPr b="1" lang="en-GB" sz="2544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discretion</a:t>
            </a:r>
            <a:r>
              <a:rPr lang="en-GB" sz="2544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 of the Working Group.</a:t>
            </a:r>
            <a:endParaRPr sz="2544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44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4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ct val="100000"/>
              <a:buFont typeface="Montserrat"/>
              <a:buChar char="●"/>
            </a:pPr>
            <a:r>
              <a:rPr lang="en-GB" sz="2544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Leverage </a:t>
            </a:r>
            <a:r>
              <a:rPr b="1" lang="en-GB" sz="2544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existing tools</a:t>
            </a:r>
            <a:r>
              <a:rPr lang="en-GB" sz="2544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, libraries, and frameworks for conducting CNCF project sustainability footprint reviews whenever possible. </a:t>
            </a:r>
            <a:endParaRPr sz="2544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44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4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ct val="100000"/>
              <a:buFont typeface="Montserrat"/>
              <a:buChar char="●"/>
            </a:pPr>
            <a:r>
              <a:rPr lang="en-GB" sz="2544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Be a </a:t>
            </a:r>
            <a:r>
              <a:rPr b="1" lang="en-GB" sz="2544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point of contact</a:t>
            </a:r>
            <a:r>
              <a:rPr lang="en-GB" sz="2544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 for project maintainers to understand the outcome of the projects’ reviews.</a:t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1575" y="1609275"/>
            <a:ext cx="4271549" cy="21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 txBox="1"/>
          <p:nvPr/>
        </p:nvSpPr>
        <p:spPr>
          <a:xfrm>
            <a:off x="0" y="0"/>
            <a:ext cx="82854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b="1" lang="en-GB" sz="2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WG Green Reviews: Scope</a:t>
            </a:r>
            <a:endParaRPr b="1" i="0" sz="4000" u="none" cap="none" strike="noStrike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7678"/>
            <a:ext cx="9144003" cy="3728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8563"/>
            <a:ext cx="9144003" cy="418356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/>
          <p:nvPr/>
        </p:nvSpPr>
        <p:spPr>
          <a:xfrm>
            <a:off x="0" y="0"/>
            <a:ext cx="82854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b="1" lang="en-GB" sz="2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Workflow vision</a:t>
            </a:r>
            <a:endParaRPr b="1" i="0" sz="4000" u="none" cap="none" strike="noStrike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0150"/>
            <a:ext cx="9143998" cy="330317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/>
        </p:nvSpPr>
        <p:spPr>
          <a:xfrm>
            <a:off x="0" y="0"/>
            <a:ext cx="82854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b="1" lang="en-GB" sz="2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Our first metrics</a:t>
            </a:r>
            <a:endParaRPr b="1" i="0" sz="4000" u="none" cap="none" strike="noStrike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WG Green Reviews</a:t>
            </a:r>
            <a:endParaRPr/>
          </a:p>
        </p:txBody>
      </p:sp>
      <p:sp>
        <p:nvSpPr>
          <p:cNvPr id="237" name="Google Shape;237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 are doing</a:t>
            </a:r>
            <a:endParaRPr/>
          </a:p>
        </p:txBody>
      </p:sp>
      <p:pic>
        <p:nvPicPr>
          <p:cNvPr descr="A blue and white city skyline&#10;&#10;Description automatically generated" id="238" name="Google Shape;23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51" y="4124152"/>
            <a:ext cx="966549" cy="96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"/>
              <a:buFont typeface="Arial"/>
              <a:buNone/>
            </a:pPr>
            <a:r>
              <a:rPr lang="en-GB"/>
              <a:t>WG Agenda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3"/>
          <p:cNvSpPr txBox="1"/>
          <p:nvPr>
            <p:ph idx="2" type="body"/>
          </p:nvPr>
        </p:nvSpPr>
        <p:spPr>
          <a:xfrm>
            <a:off x="452450" y="1515025"/>
            <a:ext cx="3341700" cy="28362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 fontScale="85000" lnSpcReduction="20000"/>
          </a:bodyPr>
          <a:lstStyle/>
          <a:p>
            <a:pPr indent="-213042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 sz="2300">
                <a:solidFill>
                  <a:schemeClr val="dk1"/>
                </a:solidFill>
              </a:rPr>
              <a:t>Structuring a process</a:t>
            </a:r>
            <a:endParaRPr sz="2300">
              <a:solidFill>
                <a:schemeClr val="dk1"/>
              </a:solidFill>
            </a:endParaRPr>
          </a:p>
          <a:p>
            <a:pPr indent="-213042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 sz="2300">
                <a:solidFill>
                  <a:schemeClr val="dk1"/>
                </a:solidFill>
              </a:rPr>
              <a:t>1. Deploy</a:t>
            </a:r>
            <a:endParaRPr sz="2300">
              <a:solidFill>
                <a:schemeClr val="dk1"/>
              </a:solidFill>
            </a:endParaRPr>
          </a:p>
          <a:p>
            <a:pPr indent="-213042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 sz="2300">
                <a:solidFill>
                  <a:schemeClr val="dk1"/>
                </a:solidFill>
              </a:rPr>
              <a:t>2. Benchmark</a:t>
            </a:r>
            <a:endParaRPr sz="2300">
              <a:solidFill>
                <a:schemeClr val="dk1"/>
              </a:solidFill>
            </a:endParaRPr>
          </a:p>
          <a:p>
            <a:pPr indent="-213042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 sz="2300">
                <a:solidFill>
                  <a:schemeClr val="dk1"/>
                </a:solidFill>
              </a:rPr>
              <a:t>3. Report</a:t>
            </a:r>
            <a:endParaRPr sz="2300">
              <a:solidFill>
                <a:schemeClr val="dk1"/>
              </a:solidFill>
            </a:endParaRPr>
          </a:p>
          <a:p>
            <a:pPr indent="-213042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 sz="2300">
                <a:solidFill>
                  <a:schemeClr val="dk1"/>
                </a:solidFill>
              </a:rPr>
              <a:t>4. Deeper Benchmark investigation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300" u="sng">
                <a:solidFill>
                  <a:schemeClr val="hlink"/>
                </a:solidFill>
                <a:hlinkClick r:id="rId3"/>
              </a:rPr>
              <a:t>https://github.com/cncf-tags/green-reviews-tooling/issues/83</a:t>
            </a:r>
            <a:r>
              <a:rPr lang="en-GB" sz="2300">
                <a:solidFill>
                  <a:schemeClr val="dk1"/>
                </a:solidFill>
              </a:rPr>
              <a:t> 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45" name="Google Shape;245;p33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6975" y="10725"/>
            <a:ext cx="4831061" cy="512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3775" y="10725"/>
            <a:ext cx="1407450" cy="14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sp>
        <p:nvSpPr>
          <p:cNvPr id="258" name="Google Shape;258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…that even a working student could do</a:t>
            </a:r>
            <a:endParaRPr/>
          </a:p>
        </p:txBody>
      </p:sp>
      <p:pic>
        <p:nvPicPr>
          <p:cNvPr descr="A blue and white city skyline&#10;&#10;Description automatically generated" id="259" name="Google Shape;25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26" y="4087027"/>
            <a:ext cx="966549" cy="96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Agenda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idx="2" type="body"/>
          </p:nvPr>
        </p:nvSpPr>
        <p:spPr>
          <a:xfrm>
            <a:off x="452443" y="1416000"/>
            <a:ext cx="3645600" cy="22020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 lnSpcReduction="20000"/>
          </a:bodyPr>
          <a:lstStyle/>
          <a:p>
            <a:pPr indent="-234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GB" sz="2300">
                <a:solidFill>
                  <a:schemeClr val="dk1"/>
                </a:solidFill>
              </a:rPr>
              <a:t>Why am I doing this?</a:t>
            </a:r>
            <a:endParaRPr sz="2300">
              <a:solidFill>
                <a:schemeClr val="dk1"/>
              </a:solidFill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GB" sz="2300">
                <a:solidFill>
                  <a:schemeClr val="dk1"/>
                </a:solidFill>
              </a:rPr>
              <a:t>TAG ENV Sustainability</a:t>
            </a:r>
            <a:endParaRPr sz="2300">
              <a:solidFill>
                <a:schemeClr val="dk1"/>
              </a:solidFill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GB" sz="2300">
                <a:solidFill>
                  <a:schemeClr val="dk1"/>
                </a:solidFill>
              </a:rPr>
              <a:t>WG Green Reviews</a:t>
            </a:r>
            <a:endParaRPr sz="2300">
              <a:solidFill>
                <a:schemeClr val="dk1"/>
              </a:solidFill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GB" sz="2300">
                <a:solidFill>
                  <a:schemeClr val="dk1"/>
                </a:solidFill>
              </a:rPr>
              <a:t>Demo Architecture</a:t>
            </a:r>
            <a:endParaRPr sz="2300">
              <a:solidFill>
                <a:schemeClr val="dk1"/>
              </a:solidFill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GB" sz="2300">
                <a:solidFill>
                  <a:schemeClr val="dk1"/>
                </a:solidFill>
              </a:rPr>
              <a:t>What is Kepler?</a:t>
            </a:r>
            <a:endParaRPr sz="2300">
              <a:solidFill>
                <a:schemeClr val="dk1"/>
              </a:solidFill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GB" sz="2300">
                <a:solidFill>
                  <a:schemeClr val="dk1"/>
                </a:solidFill>
              </a:rPr>
              <a:t>Live Demo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50" y="468125"/>
            <a:ext cx="4207249" cy="420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"/>
              <a:buFont typeface="Arial"/>
              <a:buNone/>
            </a:pPr>
            <a:r>
              <a:rPr lang="en-GB"/>
              <a:t>Background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 txBox="1"/>
          <p:nvPr>
            <p:ph idx="2" type="body"/>
          </p:nvPr>
        </p:nvSpPr>
        <p:spPr>
          <a:xfrm>
            <a:off x="452451" y="1416000"/>
            <a:ext cx="4119600" cy="26304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 fontScale="92500" lnSpcReduction="20000"/>
          </a:bodyPr>
          <a:lstStyle/>
          <a:p>
            <a:pPr indent="-223996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 sz="2300">
                <a:solidFill>
                  <a:schemeClr val="dk1"/>
                </a:solidFill>
              </a:rPr>
              <a:t>You have been assigned a working student</a:t>
            </a:r>
            <a:endParaRPr sz="2300">
              <a:solidFill>
                <a:schemeClr val="dk1"/>
              </a:solidFill>
            </a:endParaRPr>
          </a:p>
          <a:p>
            <a:pPr indent="-223996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 sz="2300">
                <a:solidFill>
                  <a:schemeClr val="dk1"/>
                </a:solidFill>
              </a:rPr>
              <a:t>He is new to k8s</a:t>
            </a:r>
            <a:endParaRPr sz="2300">
              <a:solidFill>
                <a:schemeClr val="dk1"/>
              </a:solidFill>
            </a:endParaRPr>
          </a:p>
          <a:p>
            <a:pPr indent="-223996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 sz="2300">
                <a:solidFill>
                  <a:schemeClr val="dk1"/>
                </a:solidFill>
              </a:rPr>
              <a:t>He is new to Prometheus and Grafana</a:t>
            </a:r>
            <a:endParaRPr sz="2300">
              <a:solidFill>
                <a:schemeClr val="dk1"/>
              </a:solidFill>
            </a:endParaRPr>
          </a:p>
          <a:p>
            <a:pPr indent="-223996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 sz="2300">
                <a:solidFill>
                  <a:schemeClr val="dk1"/>
                </a:solidFill>
              </a:rPr>
              <a:t>We make him a new assignment: deploy a Fibonacci pod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66" name="Google Shape;266;p36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597" y="57804"/>
            <a:ext cx="3745281" cy="499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500" y="0"/>
            <a:ext cx="6885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8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</p:spPr>
        <p:txBody>
          <a:bodyPr anchorCtr="0" anchor="t" bIns="17150" lIns="17150" spcFirstLastPara="1" rIns="17150" wrap="square" tIns="1715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8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8" y="0"/>
            <a:ext cx="90011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Kepler?</a:t>
            </a:r>
            <a:endParaRPr/>
          </a:p>
        </p:txBody>
      </p:sp>
      <p:pic>
        <p:nvPicPr>
          <p:cNvPr descr="A blue and white city skyline&#10;&#10;Description automatically generated" id="286" name="Google Shape;28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26" y="4093227"/>
            <a:ext cx="966549" cy="96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</p:spPr>
        <p:txBody>
          <a:bodyPr anchorCtr="0" anchor="t" bIns="17150" lIns="17150" spcFirstLastPara="1" rIns="17150" wrap="square" tIns="1715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0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7004"/>
            <a:ext cx="9144003" cy="4509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5563"/>
            <a:ext cx="9144000" cy="4352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2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</p:spPr>
        <p:txBody>
          <a:bodyPr anchorCtr="0" anchor="t" bIns="17150" lIns="17150" spcFirstLastPara="1" rIns="17150" wrap="square" tIns="1715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2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" y="23800"/>
            <a:ext cx="8724900" cy="50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475" y="0"/>
            <a:ext cx="61050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pic>
        <p:nvPicPr>
          <p:cNvPr id="318" name="Google Shape;3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675" y="856500"/>
            <a:ext cx="4006575" cy="40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/>
        </p:nvSpPr>
        <p:spPr>
          <a:xfrm>
            <a:off x="0" y="200050"/>
            <a:ext cx="4065900" cy="4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2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Goals:</a:t>
            </a:r>
            <a:endParaRPr b="1"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02753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Familiarize with Kepler</a:t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Provide a simple use case</a:t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Explain what WG Green review is doing</a:t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Invite to make experiments on a local setup</a:t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4874153" y="200050"/>
            <a:ext cx="4179900" cy="4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lang="en-GB" sz="22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Non Goals:</a:t>
            </a:r>
            <a:endParaRPr b="1"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302753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Show best practice in CI/CD</a:t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Show best tooling for CI/CD</a:t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Show production like scenarios for CI/CD</a:t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Show complex code optimization</a:t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665"/>
              <a:buFont typeface="Montserrat"/>
              <a:buNone/>
            </a:pPr>
            <a:r>
              <a:t/>
            </a:r>
            <a:endParaRPr b="1"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65"/>
              <a:buFont typeface="Montserrat"/>
              <a:buNone/>
            </a:pPr>
            <a:r>
              <a:t/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65"/>
              <a:buFont typeface="Montserrat"/>
              <a:buNone/>
            </a:pPr>
            <a:r>
              <a:t/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 amt="6000"/>
          </a:blip>
          <a:srcRect b="12969" l="590" r="-590" t="-9831"/>
          <a:stretch/>
        </p:blipFill>
        <p:spPr>
          <a:xfrm>
            <a:off x="111000" y="276425"/>
            <a:ext cx="3565575" cy="405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>
            <a:off x="4874139" y="577323"/>
            <a:ext cx="4081630" cy="3988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450088" y="646213"/>
            <a:ext cx="8239200" cy="5373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Who am I?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idx="2" type="body"/>
          </p:nvPr>
        </p:nvSpPr>
        <p:spPr>
          <a:xfrm>
            <a:off x="289125" y="1983150"/>
            <a:ext cx="4574100" cy="19410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139700" lvl="0" marL="177800" rtl="0" algn="l">
              <a:lnSpc>
                <a:spcPct val="15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</a:pPr>
            <a:r>
              <a:rPr lang="en-GB">
                <a:solidFill>
                  <a:schemeClr val="dk1"/>
                </a:solidFill>
              </a:rPr>
              <a:t>Senior consultant ad Data Reply DE</a:t>
            </a:r>
            <a:endParaRPr>
              <a:solidFill>
                <a:schemeClr val="dk1"/>
              </a:solidFill>
            </a:endParaRPr>
          </a:p>
          <a:p>
            <a:pPr indent="-13970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</a:pPr>
            <a:r>
              <a:rPr lang="en-GB">
                <a:solidFill>
                  <a:schemeClr val="dk1"/>
                </a:solidFill>
              </a:rPr>
              <a:t>Cloud Native Sustainability Enthusiast</a:t>
            </a:r>
            <a:endParaRPr>
              <a:solidFill>
                <a:schemeClr val="dk1"/>
              </a:solidFill>
            </a:endParaRPr>
          </a:p>
          <a:p>
            <a:pPr indent="-13970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</a:pPr>
            <a:r>
              <a:rPr lang="en-GB">
                <a:solidFill>
                  <a:schemeClr val="dk1"/>
                </a:solidFill>
              </a:rPr>
              <a:t>Co-chair WG green reviews in the TAG Environmental Sustainability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27092" r="24538" t="0"/>
          <a:stretch/>
        </p:blipFill>
        <p:spPr>
          <a:xfrm>
            <a:off x="4986563" y="133945"/>
            <a:ext cx="3538386" cy="4875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white city skyline&#10;&#10;Description automatically generated" id="124" name="Google Shape;12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226" y="4043002"/>
            <a:ext cx="966549" cy="96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6400" y="3707525"/>
            <a:ext cx="1226700" cy="12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2335475" y="4232150"/>
            <a:ext cx="394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Get in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touch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TAG Env Sus</a:t>
            </a:r>
            <a:endParaRPr/>
          </a:p>
        </p:txBody>
      </p:sp>
      <p:sp>
        <p:nvSpPr>
          <p:cNvPr id="132" name="Google Shape;132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…and its short name</a:t>
            </a:r>
            <a:endParaRPr/>
          </a:p>
        </p:txBody>
      </p:sp>
      <p:pic>
        <p:nvPicPr>
          <p:cNvPr descr="A blue and white city skyline&#10;&#10;Description automatically generated" id="133" name="Google Shape;1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001" y="4049877"/>
            <a:ext cx="966549" cy="96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550" y="1792471"/>
            <a:ext cx="3559425" cy="225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0" y="1168800"/>
            <a:ext cx="5678100" cy="3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476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Founded in May 2022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TAG's goals (apply for open source and cloud native space):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Advocate for</a:t>
            </a: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develop, support, and help evaluate environmental sustainability initiatives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Identify</a:t>
            </a: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values and possible incentives to reduce energy and resource consumption and ecological footprint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Raise awareness</a:t>
            </a: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 importance of environmental sustainability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</a:t>
            </a: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projects contributing to the cloud native sustainability domain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 activities in the TAG are done in a transparent manner and are open for everyone to join and contribute!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2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"/>
              <a:buFont typeface="Arial"/>
              <a:buNone/>
            </a:pPr>
            <a:r>
              <a:rPr lang="en-GB"/>
              <a:t>TAG ENV Sustainability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/>
        </p:nvSpPr>
        <p:spPr>
          <a:xfrm>
            <a:off x="150388" y="0"/>
            <a:ext cx="8067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b="1" lang="en-GB" sz="2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Cloud Native Sustainability Week</a:t>
            </a:r>
            <a:endParaRPr b="1" i="0" sz="4000" u="none" cap="none" strike="noStrike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78225" y="1101903"/>
            <a:ext cx="38487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ct val="100000"/>
              <a:buFont typeface="Montserrat"/>
              <a:buChar char="●"/>
            </a:pPr>
            <a:r>
              <a:rPr lang="en-GB" sz="1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Organized by CNCF &amp;&amp; TAG ENV since 2023</a:t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ct val="100000"/>
              <a:buFont typeface="Montserrat"/>
              <a:buChar char="●"/>
            </a:pPr>
            <a:r>
              <a:rPr lang="en-GB" sz="1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Mission is to unite the community to:</a:t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ct val="100000"/>
              <a:buFont typeface="Montserrat"/>
              <a:buChar char="○"/>
            </a:pPr>
            <a:r>
              <a:rPr lang="en-GB" sz="1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Understand Current Landscape</a:t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ct val="100000"/>
              <a:buFont typeface="Montserrat"/>
              <a:buChar char="○"/>
            </a:pPr>
            <a:r>
              <a:rPr lang="en-GB" sz="1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Identify Knowledge Gaps</a:t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ct val="100000"/>
              <a:buFont typeface="Montserrat"/>
              <a:buChar char="○"/>
            </a:pPr>
            <a:r>
              <a:rPr lang="en-GB" sz="1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Foster Project Collaboration</a:t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ct val="100000"/>
              <a:buFont typeface="Montserrat"/>
              <a:buChar char="○"/>
            </a:pPr>
            <a:r>
              <a:rPr lang="en-GB" sz="1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Raise Awareness</a:t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ct val="100000"/>
              <a:buFont typeface="Montserrat"/>
              <a:buChar char="○"/>
            </a:pPr>
            <a:r>
              <a:rPr lang="en-GB" sz="1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Promote TAG ENV and CNCF</a:t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ct val="100000"/>
              <a:buFont typeface="Montserrat"/>
              <a:buChar char="○"/>
            </a:pPr>
            <a:r>
              <a:rPr lang="en-GB" sz="1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Gather Community Insights</a:t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ct val="100000"/>
              <a:buFont typeface="Montserrat"/>
              <a:buChar char="○"/>
            </a:pPr>
            <a:r>
              <a:rPr lang="en-GB" sz="1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Acknowledge Contributors</a:t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2753"/>
              </a:buClr>
              <a:buSzPct val="100000"/>
              <a:buFont typeface="Montserrat"/>
              <a:buChar char="●"/>
            </a:pPr>
            <a:r>
              <a:rPr lang="en-GB" sz="1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Looking for contributors for 2024 event! Can it be </a:t>
            </a:r>
            <a:r>
              <a:rPr b="1" lang="en-GB" sz="1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YOU</a:t>
            </a:r>
            <a:r>
              <a:rPr lang="en-GB" sz="1800">
                <a:solidFill>
                  <a:srgbClr val="302753"/>
                </a:solidFill>
                <a:latin typeface="Montserrat"/>
                <a:ea typeface="Montserrat"/>
                <a:cs typeface="Montserrat"/>
                <a:sym typeface="Montserrat"/>
              </a:rPr>
              <a:t>?😃</a:t>
            </a:r>
            <a:endParaRPr sz="1800">
              <a:solidFill>
                <a:srgbClr val="3027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0" l="0" r="2419" t="2629"/>
          <a:stretch/>
        </p:blipFill>
        <p:spPr>
          <a:xfrm>
            <a:off x="3961371" y="2053335"/>
            <a:ext cx="5082591" cy="30900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23"/>
          <p:cNvGrpSpPr/>
          <p:nvPr/>
        </p:nvGrpSpPr>
        <p:grpSpPr>
          <a:xfrm>
            <a:off x="7577937" y="1445728"/>
            <a:ext cx="1487827" cy="1273617"/>
            <a:chOff x="5797175" y="2586887"/>
            <a:chExt cx="1760950" cy="1524925"/>
          </a:xfrm>
        </p:grpSpPr>
        <p:sp>
          <p:nvSpPr>
            <p:cNvPr id="149" name="Google Shape;149;p23"/>
            <p:cNvSpPr/>
            <p:nvPr/>
          </p:nvSpPr>
          <p:spPr>
            <a:xfrm>
              <a:off x="5984675" y="2749262"/>
              <a:ext cx="1385925" cy="1200175"/>
            </a:xfrm>
            <a:custGeom>
              <a:rect b="b" l="l" r="r" t="t"/>
              <a:pathLst>
                <a:path extrusionOk="0" h="48007" w="55437">
                  <a:moveTo>
                    <a:pt x="13860" y="1"/>
                  </a:moveTo>
                  <a:lnTo>
                    <a:pt x="1" y="24004"/>
                  </a:lnTo>
                  <a:lnTo>
                    <a:pt x="13860" y="48007"/>
                  </a:lnTo>
                  <a:lnTo>
                    <a:pt x="41578" y="48007"/>
                  </a:lnTo>
                  <a:lnTo>
                    <a:pt x="55436" y="24004"/>
                  </a:lnTo>
                  <a:lnTo>
                    <a:pt x="415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6059700" y="2814299"/>
              <a:ext cx="1235900" cy="1070100"/>
            </a:xfrm>
            <a:custGeom>
              <a:rect b="b" l="l" r="r" t="t"/>
              <a:pathLst>
                <a:path extrusionOk="0" h="42804" w="49436">
                  <a:moveTo>
                    <a:pt x="12359" y="0"/>
                  </a:moveTo>
                  <a:lnTo>
                    <a:pt x="0" y="21408"/>
                  </a:lnTo>
                  <a:lnTo>
                    <a:pt x="12359" y="42803"/>
                  </a:lnTo>
                  <a:lnTo>
                    <a:pt x="37076" y="42803"/>
                  </a:lnTo>
                  <a:lnTo>
                    <a:pt x="49435" y="21408"/>
                  </a:lnTo>
                  <a:lnTo>
                    <a:pt x="3707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1800" u="none" cap="none" strike="noStrik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Daily Livestream</a:t>
              </a:r>
              <a:endParaRPr b="0" i="0" sz="18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5797175" y="2586887"/>
              <a:ext cx="1760950" cy="1524925"/>
            </a:xfrm>
            <a:custGeom>
              <a:rect b="b" l="l" r="r" t="t"/>
              <a:pathLst>
                <a:path extrusionOk="0" h="60997" w="70438">
                  <a:moveTo>
                    <a:pt x="17609" y="1"/>
                  </a:moveTo>
                  <a:lnTo>
                    <a:pt x="0" y="30505"/>
                  </a:lnTo>
                  <a:lnTo>
                    <a:pt x="17609" y="60997"/>
                  </a:lnTo>
                  <a:lnTo>
                    <a:pt x="52828" y="60997"/>
                  </a:lnTo>
                  <a:lnTo>
                    <a:pt x="70437" y="30505"/>
                  </a:lnTo>
                  <a:lnTo>
                    <a:pt x="52828" y="1"/>
                  </a:lnTo>
                  <a:close/>
                </a:path>
              </a:pathLst>
            </a:custGeom>
            <a:solidFill>
              <a:srgbClr val="255454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52" name="Google Shape;152;p23"/>
          <p:cNvGrpSpPr/>
          <p:nvPr/>
        </p:nvGrpSpPr>
        <p:grpSpPr>
          <a:xfrm>
            <a:off x="6391908" y="799868"/>
            <a:ext cx="1487827" cy="1273596"/>
            <a:chOff x="4393425" y="1813587"/>
            <a:chExt cx="1760950" cy="1524900"/>
          </a:xfrm>
        </p:grpSpPr>
        <p:sp>
          <p:nvSpPr>
            <p:cNvPr id="153" name="Google Shape;153;p23"/>
            <p:cNvSpPr/>
            <p:nvPr/>
          </p:nvSpPr>
          <p:spPr>
            <a:xfrm>
              <a:off x="4580950" y="1975949"/>
              <a:ext cx="1385900" cy="1200175"/>
            </a:xfrm>
            <a:custGeom>
              <a:rect b="b" l="l" r="r" t="t"/>
              <a:pathLst>
                <a:path extrusionOk="0" h="48007" w="55436">
                  <a:moveTo>
                    <a:pt x="13859" y="0"/>
                  </a:moveTo>
                  <a:lnTo>
                    <a:pt x="0" y="24003"/>
                  </a:lnTo>
                  <a:lnTo>
                    <a:pt x="13859" y="48006"/>
                  </a:lnTo>
                  <a:lnTo>
                    <a:pt x="41577" y="48006"/>
                  </a:lnTo>
                  <a:lnTo>
                    <a:pt x="55436" y="24003"/>
                  </a:lnTo>
                  <a:lnTo>
                    <a:pt x="415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4655950" y="2040987"/>
              <a:ext cx="1235600" cy="1070100"/>
            </a:xfrm>
            <a:custGeom>
              <a:rect b="b" l="l" r="r" t="t"/>
              <a:pathLst>
                <a:path extrusionOk="0" h="42804" w="49424">
                  <a:moveTo>
                    <a:pt x="12359" y="1"/>
                  </a:moveTo>
                  <a:lnTo>
                    <a:pt x="0" y="21396"/>
                  </a:lnTo>
                  <a:lnTo>
                    <a:pt x="12359" y="42803"/>
                  </a:lnTo>
                  <a:lnTo>
                    <a:pt x="37077" y="42803"/>
                  </a:lnTo>
                  <a:lnTo>
                    <a:pt x="49423" y="21396"/>
                  </a:lnTo>
                  <a:lnTo>
                    <a:pt x="3707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Virtual Mini Conference</a:t>
              </a:r>
              <a:endParaRPr b="0" i="0" sz="18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4393425" y="1813587"/>
              <a:ext cx="1760950" cy="1524900"/>
            </a:xfrm>
            <a:custGeom>
              <a:rect b="b" l="l" r="r" t="t"/>
              <a:pathLst>
                <a:path extrusionOk="0" h="60996" w="70438">
                  <a:moveTo>
                    <a:pt x="17609" y="0"/>
                  </a:moveTo>
                  <a:lnTo>
                    <a:pt x="0" y="30492"/>
                  </a:lnTo>
                  <a:lnTo>
                    <a:pt x="17609" y="60996"/>
                  </a:lnTo>
                  <a:lnTo>
                    <a:pt x="52828" y="60996"/>
                  </a:lnTo>
                  <a:lnTo>
                    <a:pt x="70438" y="30492"/>
                  </a:lnTo>
                  <a:lnTo>
                    <a:pt x="52828" y="0"/>
                  </a:lnTo>
                  <a:close/>
                </a:path>
              </a:pathLst>
            </a:custGeom>
            <a:solidFill>
              <a:srgbClr val="86BC5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56" name="Google Shape;156;p23"/>
          <p:cNvGrpSpPr/>
          <p:nvPr/>
        </p:nvGrpSpPr>
        <p:grpSpPr>
          <a:xfrm>
            <a:off x="5205880" y="1445728"/>
            <a:ext cx="1487573" cy="1273617"/>
            <a:chOff x="2989675" y="2586887"/>
            <a:chExt cx="1760650" cy="1524925"/>
          </a:xfrm>
        </p:grpSpPr>
        <p:sp>
          <p:nvSpPr>
            <p:cNvPr id="157" name="Google Shape;157;p23"/>
            <p:cNvSpPr/>
            <p:nvPr/>
          </p:nvSpPr>
          <p:spPr>
            <a:xfrm>
              <a:off x="3177200" y="2749262"/>
              <a:ext cx="1385600" cy="1200175"/>
            </a:xfrm>
            <a:custGeom>
              <a:rect b="b" l="l" r="r" t="t"/>
              <a:pathLst>
                <a:path extrusionOk="0" h="48007" w="55424">
                  <a:moveTo>
                    <a:pt x="13859" y="1"/>
                  </a:moveTo>
                  <a:lnTo>
                    <a:pt x="0" y="24004"/>
                  </a:lnTo>
                  <a:lnTo>
                    <a:pt x="13859" y="48007"/>
                  </a:lnTo>
                  <a:lnTo>
                    <a:pt x="41577" y="48007"/>
                  </a:lnTo>
                  <a:lnTo>
                    <a:pt x="55424" y="24004"/>
                  </a:lnTo>
                  <a:lnTo>
                    <a:pt x="415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3252200" y="2814299"/>
              <a:ext cx="1235600" cy="1070100"/>
            </a:xfrm>
            <a:custGeom>
              <a:rect b="b" l="l" r="r" t="t"/>
              <a:pathLst>
                <a:path extrusionOk="0" h="42804" w="49424">
                  <a:moveTo>
                    <a:pt x="12359" y="0"/>
                  </a:moveTo>
                  <a:lnTo>
                    <a:pt x="1" y="21408"/>
                  </a:lnTo>
                  <a:lnTo>
                    <a:pt x="12359" y="42803"/>
                  </a:lnTo>
                  <a:lnTo>
                    <a:pt x="37065" y="42803"/>
                  </a:lnTo>
                  <a:lnTo>
                    <a:pt x="49423" y="21408"/>
                  </a:lnTo>
                  <a:lnTo>
                    <a:pt x="370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Daily</a:t>
              </a:r>
              <a:br>
                <a:rPr b="0" i="0" lang="en-GB" sz="1800" u="none" cap="none" strike="noStrik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b="0" i="0" lang="en-GB" sz="1800" u="none" cap="none" strike="noStrik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Blog Posts</a:t>
              </a:r>
              <a:endParaRPr b="0" i="0" sz="18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2989675" y="2586887"/>
              <a:ext cx="1760650" cy="1524925"/>
            </a:xfrm>
            <a:custGeom>
              <a:rect b="b" l="l" r="r" t="t"/>
              <a:pathLst>
                <a:path extrusionOk="0" h="60997" w="70426">
                  <a:moveTo>
                    <a:pt x="17610" y="1"/>
                  </a:moveTo>
                  <a:lnTo>
                    <a:pt x="0" y="30505"/>
                  </a:lnTo>
                  <a:lnTo>
                    <a:pt x="17610" y="60997"/>
                  </a:lnTo>
                  <a:lnTo>
                    <a:pt x="52816" y="60997"/>
                  </a:lnTo>
                  <a:lnTo>
                    <a:pt x="70426" y="30505"/>
                  </a:lnTo>
                  <a:lnTo>
                    <a:pt x="52816" y="1"/>
                  </a:lnTo>
                  <a:close/>
                </a:path>
              </a:pathLst>
            </a:custGeom>
            <a:solidFill>
              <a:srgbClr val="255454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60" name="Google Shape;160;p23"/>
          <p:cNvGrpSpPr/>
          <p:nvPr/>
        </p:nvGrpSpPr>
        <p:grpSpPr>
          <a:xfrm>
            <a:off x="4019852" y="799857"/>
            <a:ext cx="1487573" cy="1273617"/>
            <a:chOff x="1585925" y="1813574"/>
            <a:chExt cx="1760650" cy="1524925"/>
          </a:xfrm>
        </p:grpSpPr>
        <p:sp>
          <p:nvSpPr>
            <p:cNvPr id="161" name="Google Shape;161;p23"/>
            <p:cNvSpPr/>
            <p:nvPr/>
          </p:nvSpPr>
          <p:spPr>
            <a:xfrm>
              <a:off x="1773450" y="1976099"/>
              <a:ext cx="1385600" cy="1199875"/>
            </a:xfrm>
            <a:custGeom>
              <a:rect b="b" l="l" r="r" t="t"/>
              <a:pathLst>
                <a:path extrusionOk="0" h="47995" w="55424">
                  <a:moveTo>
                    <a:pt x="13859" y="1"/>
                  </a:moveTo>
                  <a:lnTo>
                    <a:pt x="0" y="24004"/>
                  </a:lnTo>
                  <a:lnTo>
                    <a:pt x="13859" y="47995"/>
                  </a:lnTo>
                  <a:lnTo>
                    <a:pt x="41565" y="47995"/>
                  </a:lnTo>
                  <a:lnTo>
                    <a:pt x="55424" y="24004"/>
                  </a:lnTo>
                  <a:lnTo>
                    <a:pt x="415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1848450" y="2040987"/>
              <a:ext cx="1235600" cy="1070100"/>
            </a:xfrm>
            <a:custGeom>
              <a:rect b="b" l="l" r="r" t="t"/>
              <a:pathLst>
                <a:path extrusionOk="0" h="42804" w="49424">
                  <a:moveTo>
                    <a:pt x="12359" y="0"/>
                  </a:moveTo>
                  <a:lnTo>
                    <a:pt x="1" y="21408"/>
                  </a:lnTo>
                  <a:lnTo>
                    <a:pt x="12359" y="42803"/>
                  </a:lnTo>
                  <a:lnTo>
                    <a:pt x="37065" y="42803"/>
                  </a:lnTo>
                  <a:lnTo>
                    <a:pt x="49424" y="21408"/>
                  </a:lnTo>
                  <a:lnTo>
                    <a:pt x="370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21</a:t>
              </a:r>
              <a:br>
                <a:rPr b="0" i="0" lang="en-GB" sz="1800" u="none" cap="none" strike="noStrik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b="0" i="0" lang="en-GB" sz="1800" u="none" cap="none" strike="noStrik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Meetups</a:t>
              </a:r>
              <a:endParaRPr b="0" i="0" sz="18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1585925" y="1813574"/>
              <a:ext cx="1760650" cy="1524925"/>
            </a:xfrm>
            <a:custGeom>
              <a:rect b="b" l="l" r="r" t="t"/>
              <a:pathLst>
                <a:path extrusionOk="0" h="60997" w="70426">
                  <a:moveTo>
                    <a:pt x="17610" y="1"/>
                  </a:moveTo>
                  <a:lnTo>
                    <a:pt x="0" y="30505"/>
                  </a:lnTo>
                  <a:lnTo>
                    <a:pt x="17610" y="60997"/>
                  </a:lnTo>
                  <a:lnTo>
                    <a:pt x="52817" y="60997"/>
                  </a:lnTo>
                  <a:lnTo>
                    <a:pt x="70426" y="30505"/>
                  </a:lnTo>
                  <a:lnTo>
                    <a:pt x="52817" y="1"/>
                  </a:lnTo>
                  <a:close/>
                </a:path>
              </a:pathLst>
            </a:custGeom>
            <a:solidFill>
              <a:srgbClr val="255454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engine-sustainability.png" id="164" name="Google Shape;164;p23"/>
          <p:cNvPicPr preferRelativeResize="0"/>
          <p:nvPr/>
        </p:nvPicPr>
        <p:blipFill rotWithShape="1">
          <a:blip r:embed="rId4">
            <a:alphaModFix/>
          </a:blip>
          <a:srcRect b="74814" l="74583" r="6502" t="5865"/>
          <a:stretch/>
        </p:blipFill>
        <p:spPr>
          <a:xfrm>
            <a:off x="5641792" y="824131"/>
            <a:ext cx="615413" cy="621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gine-sustainability.png" id="165" name="Google Shape;165;p23"/>
          <p:cNvPicPr preferRelativeResize="0"/>
          <p:nvPr/>
        </p:nvPicPr>
        <p:blipFill rotWithShape="1">
          <a:blip r:embed="rId4">
            <a:alphaModFix/>
          </a:blip>
          <a:srcRect b="75042" l="52295" r="28790" t="5639"/>
          <a:stretch/>
        </p:blipFill>
        <p:spPr>
          <a:xfrm>
            <a:off x="6827825" y="2072132"/>
            <a:ext cx="615413" cy="621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gine-sustainability.png" id="166" name="Google Shape;166;p23"/>
          <p:cNvPicPr preferRelativeResize="0"/>
          <p:nvPr/>
        </p:nvPicPr>
        <p:blipFill rotWithShape="1">
          <a:blip r:embed="rId4">
            <a:alphaModFix/>
          </a:blip>
          <a:srcRect b="6134" l="52068" r="29017" t="74545"/>
          <a:stretch/>
        </p:blipFill>
        <p:spPr>
          <a:xfrm>
            <a:off x="8013729" y="824131"/>
            <a:ext cx="615413" cy="621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gine-sustainability.png" id="167" name="Google Shape;167;p23"/>
          <p:cNvPicPr preferRelativeResize="0"/>
          <p:nvPr/>
        </p:nvPicPr>
        <p:blipFill rotWithShape="1">
          <a:blip r:embed="rId4">
            <a:alphaModFix/>
          </a:blip>
          <a:srcRect b="5906" l="6127" r="74959" t="74773"/>
          <a:stretch/>
        </p:blipFill>
        <p:spPr>
          <a:xfrm>
            <a:off x="4455758" y="2072132"/>
            <a:ext cx="615413" cy="6214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3"/>
          <p:cNvGrpSpPr/>
          <p:nvPr/>
        </p:nvGrpSpPr>
        <p:grpSpPr>
          <a:xfrm>
            <a:off x="7736356" y="1581344"/>
            <a:ext cx="1170968" cy="1002386"/>
            <a:chOff x="5984675" y="2749262"/>
            <a:chExt cx="1385925" cy="1200175"/>
          </a:xfrm>
        </p:grpSpPr>
        <p:sp>
          <p:nvSpPr>
            <p:cNvPr id="169" name="Google Shape;169;p23"/>
            <p:cNvSpPr/>
            <p:nvPr/>
          </p:nvSpPr>
          <p:spPr>
            <a:xfrm>
              <a:off x="5984675" y="2749262"/>
              <a:ext cx="1385925" cy="1200175"/>
            </a:xfrm>
            <a:custGeom>
              <a:rect b="b" l="l" r="r" t="t"/>
              <a:pathLst>
                <a:path extrusionOk="0" h="48007" w="55437">
                  <a:moveTo>
                    <a:pt x="13860" y="1"/>
                  </a:moveTo>
                  <a:lnTo>
                    <a:pt x="1" y="24004"/>
                  </a:lnTo>
                  <a:lnTo>
                    <a:pt x="13860" y="48007"/>
                  </a:lnTo>
                  <a:lnTo>
                    <a:pt x="41578" y="48007"/>
                  </a:lnTo>
                  <a:lnTo>
                    <a:pt x="55436" y="24004"/>
                  </a:lnTo>
                  <a:lnTo>
                    <a:pt x="415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6059700" y="2814299"/>
              <a:ext cx="1235900" cy="1070100"/>
            </a:xfrm>
            <a:custGeom>
              <a:rect b="b" l="l" r="r" t="t"/>
              <a:pathLst>
                <a:path extrusionOk="0" h="42804" w="49436">
                  <a:moveTo>
                    <a:pt x="12359" y="0"/>
                  </a:moveTo>
                  <a:lnTo>
                    <a:pt x="0" y="21408"/>
                  </a:lnTo>
                  <a:lnTo>
                    <a:pt x="12359" y="42803"/>
                  </a:lnTo>
                  <a:lnTo>
                    <a:pt x="37076" y="42803"/>
                  </a:lnTo>
                  <a:lnTo>
                    <a:pt x="49435" y="21408"/>
                  </a:lnTo>
                  <a:lnTo>
                    <a:pt x="3707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GB" sz="1700" u="none" cap="none" strike="noStrik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Daily Livestream</a:t>
              </a:r>
              <a:endParaRPr b="0" i="0" sz="17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71" name="Google Shape;171;p23"/>
          <p:cNvGrpSpPr/>
          <p:nvPr/>
        </p:nvGrpSpPr>
        <p:grpSpPr>
          <a:xfrm>
            <a:off x="6550348" y="935473"/>
            <a:ext cx="1170947" cy="1002386"/>
            <a:chOff x="4580950" y="1975949"/>
            <a:chExt cx="1385900" cy="1200175"/>
          </a:xfrm>
        </p:grpSpPr>
        <p:sp>
          <p:nvSpPr>
            <p:cNvPr id="172" name="Google Shape;172;p23"/>
            <p:cNvSpPr/>
            <p:nvPr/>
          </p:nvSpPr>
          <p:spPr>
            <a:xfrm>
              <a:off x="4580950" y="1975949"/>
              <a:ext cx="1385900" cy="1200175"/>
            </a:xfrm>
            <a:custGeom>
              <a:rect b="b" l="l" r="r" t="t"/>
              <a:pathLst>
                <a:path extrusionOk="0" h="48007" w="55436">
                  <a:moveTo>
                    <a:pt x="13859" y="0"/>
                  </a:moveTo>
                  <a:lnTo>
                    <a:pt x="0" y="24003"/>
                  </a:lnTo>
                  <a:lnTo>
                    <a:pt x="13859" y="48006"/>
                  </a:lnTo>
                  <a:lnTo>
                    <a:pt x="41577" y="48006"/>
                  </a:lnTo>
                  <a:lnTo>
                    <a:pt x="55436" y="24003"/>
                  </a:lnTo>
                  <a:lnTo>
                    <a:pt x="415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4655950" y="2040987"/>
              <a:ext cx="1235600" cy="1070100"/>
            </a:xfrm>
            <a:custGeom>
              <a:rect b="b" l="l" r="r" t="t"/>
              <a:pathLst>
                <a:path extrusionOk="0" h="42804" w="49424">
                  <a:moveTo>
                    <a:pt x="12359" y="1"/>
                  </a:moveTo>
                  <a:lnTo>
                    <a:pt x="0" y="21396"/>
                  </a:lnTo>
                  <a:lnTo>
                    <a:pt x="12359" y="42803"/>
                  </a:lnTo>
                  <a:lnTo>
                    <a:pt x="37077" y="42803"/>
                  </a:lnTo>
                  <a:lnTo>
                    <a:pt x="49423" y="21396"/>
                  </a:lnTo>
                  <a:lnTo>
                    <a:pt x="3707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GB" sz="1700" u="none" cap="none" strike="noStrik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Virtual Mini Conference</a:t>
              </a:r>
              <a:endParaRPr b="0" i="0" sz="17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74" name="Google Shape;174;p23"/>
          <p:cNvGrpSpPr/>
          <p:nvPr/>
        </p:nvGrpSpPr>
        <p:grpSpPr>
          <a:xfrm>
            <a:off x="5364320" y="1581344"/>
            <a:ext cx="1170693" cy="1002386"/>
            <a:chOff x="3177200" y="2749262"/>
            <a:chExt cx="1385600" cy="1200175"/>
          </a:xfrm>
        </p:grpSpPr>
        <p:sp>
          <p:nvSpPr>
            <p:cNvPr id="175" name="Google Shape;175;p23"/>
            <p:cNvSpPr/>
            <p:nvPr/>
          </p:nvSpPr>
          <p:spPr>
            <a:xfrm>
              <a:off x="3177200" y="2749262"/>
              <a:ext cx="1385600" cy="1200175"/>
            </a:xfrm>
            <a:custGeom>
              <a:rect b="b" l="l" r="r" t="t"/>
              <a:pathLst>
                <a:path extrusionOk="0" h="48007" w="55424">
                  <a:moveTo>
                    <a:pt x="13859" y="1"/>
                  </a:moveTo>
                  <a:lnTo>
                    <a:pt x="0" y="24004"/>
                  </a:lnTo>
                  <a:lnTo>
                    <a:pt x="13859" y="48007"/>
                  </a:lnTo>
                  <a:lnTo>
                    <a:pt x="41577" y="48007"/>
                  </a:lnTo>
                  <a:lnTo>
                    <a:pt x="55424" y="24004"/>
                  </a:lnTo>
                  <a:lnTo>
                    <a:pt x="415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3252200" y="2814299"/>
              <a:ext cx="1235600" cy="1070100"/>
            </a:xfrm>
            <a:custGeom>
              <a:rect b="b" l="l" r="r" t="t"/>
              <a:pathLst>
                <a:path extrusionOk="0" h="42804" w="49424">
                  <a:moveTo>
                    <a:pt x="12359" y="0"/>
                  </a:moveTo>
                  <a:lnTo>
                    <a:pt x="1" y="21408"/>
                  </a:lnTo>
                  <a:lnTo>
                    <a:pt x="12359" y="42803"/>
                  </a:lnTo>
                  <a:lnTo>
                    <a:pt x="37065" y="42803"/>
                  </a:lnTo>
                  <a:lnTo>
                    <a:pt x="49423" y="21408"/>
                  </a:lnTo>
                  <a:lnTo>
                    <a:pt x="370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GB" sz="1700" u="none" cap="none" strike="noStrik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Daily</a:t>
              </a:r>
              <a:br>
                <a:rPr b="0" i="0" lang="en-GB" sz="1700" u="none" cap="none" strike="noStrik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b="0" i="0" lang="en-GB" sz="1700" u="none" cap="none" strike="noStrik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Blog Posts</a:t>
              </a:r>
              <a:endParaRPr b="0" i="0" sz="17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77" name="Google Shape;177;p23"/>
          <p:cNvGrpSpPr/>
          <p:nvPr/>
        </p:nvGrpSpPr>
        <p:grpSpPr>
          <a:xfrm>
            <a:off x="4178292" y="935598"/>
            <a:ext cx="1170693" cy="1002136"/>
            <a:chOff x="1773450" y="1976099"/>
            <a:chExt cx="1385600" cy="1199875"/>
          </a:xfrm>
        </p:grpSpPr>
        <p:sp>
          <p:nvSpPr>
            <p:cNvPr id="178" name="Google Shape;178;p23"/>
            <p:cNvSpPr/>
            <p:nvPr/>
          </p:nvSpPr>
          <p:spPr>
            <a:xfrm>
              <a:off x="1773450" y="1976099"/>
              <a:ext cx="1385600" cy="1199875"/>
            </a:xfrm>
            <a:custGeom>
              <a:rect b="b" l="l" r="r" t="t"/>
              <a:pathLst>
                <a:path extrusionOk="0" h="47995" w="55424">
                  <a:moveTo>
                    <a:pt x="13859" y="1"/>
                  </a:moveTo>
                  <a:lnTo>
                    <a:pt x="0" y="24004"/>
                  </a:lnTo>
                  <a:lnTo>
                    <a:pt x="13859" y="47995"/>
                  </a:lnTo>
                  <a:lnTo>
                    <a:pt x="41565" y="47995"/>
                  </a:lnTo>
                  <a:lnTo>
                    <a:pt x="55424" y="24004"/>
                  </a:lnTo>
                  <a:lnTo>
                    <a:pt x="415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1848450" y="2040987"/>
              <a:ext cx="1235600" cy="1070100"/>
            </a:xfrm>
            <a:custGeom>
              <a:rect b="b" l="l" r="r" t="t"/>
              <a:pathLst>
                <a:path extrusionOk="0" h="42804" w="49424">
                  <a:moveTo>
                    <a:pt x="12359" y="0"/>
                  </a:moveTo>
                  <a:lnTo>
                    <a:pt x="1" y="21408"/>
                  </a:lnTo>
                  <a:lnTo>
                    <a:pt x="12359" y="42803"/>
                  </a:lnTo>
                  <a:lnTo>
                    <a:pt x="37065" y="42803"/>
                  </a:lnTo>
                  <a:lnTo>
                    <a:pt x="49424" y="21408"/>
                  </a:lnTo>
                  <a:lnTo>
                    <a:pt x="370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GB" sz="1700" u="none" cap="none" strike="noStrik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-GB" sz="1700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b="0" i="0" lang="en-GB" sz="1700" u="none" cap="none" strike="noStrik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br>
                <a:rPr b="0" i="0" lang="en-GB" sz="1700" u="none" cap="none" strike="noStrik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b="0" i="0" lang="en-GB" sz="1700" u="none" cap="none" strike="noStrik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Meetups</a:t>
              </a:r>
              <a:endParaRPr b="0" i="0" sz="17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WG Green Reviews</a:t>
            </a:r>
            <a:endParaRPr/>
          </a:p>
        </p:txBody>
      </p:sp>
      <p:sp>
        <p:nvSpPr>
          <p:cNvPr id="190" name="Google Shape;19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 did</a:t>
            </a:r>
            <a:endParaRPr/>
          </a:p>
        </p:txBody>
      </p:sp>
      <p:pic>
        <p:nvPicPr>
          <p:cNvPr descr="A blue and white city skyline&#10;&#10;Description automatically generated" id="191" name="Google Shape;1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01" y="4130352"/>
            <a:ext cx="966549" cy="96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